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9144000"/>
  <p:notesSz cx="6858000" cy="9144000"/>
  <p:embeddedFontLst>
    <p:embeddedFont>
      <p:font typeface="Playfair Display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Roger Goodell is basically a dictator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Baseball sabermetrics basically started sports analytics - moneyball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 will clearly affect the weather a team is used to playing in.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 Diego Chargers Stadium is smaller, currently at a temporary stadium until LA stadium is complete.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dot that is darker red – MetLife for Jets and Giants.</a:t>
            </a:r>
            <a:endParaRPr sz="12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like there is a goat loose in New England, not sure how that happened</a:t>
            </a:r>
            <a:endParaRPr sz="12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259"/>
              </a:spcBef>
              <a:spcAft>
                <a:spcPts val="0"/>
              </a:spcAft>
              <a:buClr>
                <a:schemeClr val="dk1"/>
              </a:buClr>
              <a:buSzPts val="1295"/>
              <a:buFont typeface="Arial"/>
              <a:buNone/>
            </a:pPr>
            <a:r>
              <a:rPr lang="en-US" sz="129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hard to tell from bubbles in previous chart, but from this density plot and histogram we can see the average NFL stadium capacity is around 70,000, with a few notable outliers, the previously mentioned San Diego Chargers on the low end, and Dallas Cowboys on the high end.</a:t>
            </a:r>
            <a:endParaRPr sz="129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This could be explained by the fact that the NFL season starts in late summer and finishes in early winter.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36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/>
        </p:nvSpPr>
        <p:spPr>
          <a:xfrm>
            <a:off x="0" y="0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610525"/>
            <a:ext cx="2393090" cy="225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836" y="2598405"/>
            <a:ext cx="3050339" cy="238591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3602350" y="3443444"/>
            <a:ext cx="602100" cy="572700"/>
          </a:xfrm>
          <a:prstGeom prst="mathPlus">
            <a:avLst>
              <a:gd fmla="val 23520" name="adj1"/>
            </a:avLst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2236575" y="618600"/>
            <a:ext cx="7159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Playfair Display"/>
                <a:ea typeface="Playfair Display"/>
                <a:cs typeface="Playfair Display"/>
                <a:sym typeface="Playfair Display"/>
              </a:rPr>
              <a:t>Is Mother Nature a Football Fan?</a:t>
            </a:r>
            <a:endParaRPr b="1" sz="32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Team E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layfair Display"/>
                <a:ea typeface="Playfair Display"/>
                <a:cs typeface="Playfair Display"/>
                <a:sym typeface="Playfair Display"/>
              </a:rPr>
              <a:t>27 June, 2018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Second Quarter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Does Weather Impact Play Selection?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Fantasy Football Killed the Running Back Star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Shape 233"/>
          <p:cNvSpPr txBox="1"/>
          <p:nvPr/>
        </p:nvSpPr>
        <p:spPr>
          <a:xfrm>
            <a:off x="54700" y="1003350"/>
            <a:ext cx="3630000" cy="4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In 2017: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58% passing plays 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42% rushing plays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75" y="2383900"/>
            <a:ext cx="2753475" cy="370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7225" y="981350"/>
            <a:ext cx="5767350" cy="528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/>
          <p:nvPr/>
        </p:nvSpPr>
        <p:spPr>
          <a:xfrm>
            <a:off x="4454475" y="784800"/>
            <a:ext cx="4211700" cy="76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Flip a Coin: Heads or...Sleet?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Shape 245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75" y="884400"/>
            <a:ext cx="8521998" cy="53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“But, Coach. It’s -5 Degrees!” PASS IT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53" name="Shape 253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Shape 254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840525"/>
            <a:ext cx="7402352" cy="53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975" y="1077775"/>
            <a:ext cx="2365351" cy="179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2975" y="3898829"/>
            <a:ext cx="2365349" cy="20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Does the </a:t>
            </a:r>
            <a:r>
              <a:rPr i="1" lang="en-US" sz="2600">
                <a:latin typeface="Playfair Display"/>
                <a:ea typeface="Playfair Display"/>
                <a:cs typeface="Playfair Display"/>
                <a:sym typeface="Playfair Display"/>
              </a:rPr>
              <a:t>Amount</a:t>
            </a: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 of Rain impact Play Selection?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65" name="Shape 26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53" y="884775"/>
            <a:ext cx="8109097" cy="524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Shape 267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Shape 2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50" y="884775"/>
            <a:ext cx="8109101" cy="52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Shape 2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300" y="884775"/>
            <a:ext cx="4763150" cy="516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400" y="884775"/>
            <a:ext cx="4254175" cy="51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Third Quarter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Does Weather Affect Score?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Shape 28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“May the road rise to meet you, may the wind always be at your back...” - Irish Blessing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85" name="Shape 285"/>
          <p:cNvCxnSpPr/>
          <p:nvPr/>
        </p:nvCxnSpPr>
        <p:spPr>
          <a:xfrm>
            <a:off x="4294850" y="10118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1221525"/>
            <a:ext cx="8653801" cy="5082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“May the sun shine warm upon your face…” - Irish Blessing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94" name="Shape 294"/>
          <p:cNvCxnSpPr/>
          <p:nvPr/>
        </p:nvCxnSpPr>
        <p:spPr>
          <a:xfrm>
            <a:off x="4294850" y="10118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00" y="1156175"/>
            <a:ext cx="8653802" cy="493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It’s Raining Men...and touchdowns!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37" y="809487"/>
            <a:ext cx="8585123" cy="54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If you’re the visiting team on a Humid day, you may as well just turn the bus around 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12" name="Shape 312"/>
          <p:cNvCxnSpPr/>
          <p:nvPr/>
        </p:nvCxnSpPr>
        <p:spPr>
          <a:xfrm>
            <a:off x="4294850" y="10118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25" y="1106925"/>
            <a:ext cx="8462549" cy="52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Game Plan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39" name="Shape 139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Shape 140"/>
          <p:cNvSpPr txBox="1"/>
          <p:nvPr/>
        </p:nvSpPr>
        <p:spPr>
          <a:xfrm>
            <a:off x="1531350" y="1137000"/>
            <a:ext cx="4533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Data Sources and Data Massaging</a:t>
            </a:r>
            <a:endParaRPr sz="1800"/>
          </a:p>
        </p:txBody>
      </p:sp>
      <p:sp>
        <p:nvSpPr>
          <p:cNvPr id="141" name="Shape 141"/>
          <p:cNvSpPr txBox="1"/>
          <p:nvPr/>
        </p:nvSpPr>
        <p:spPr>
          <a:xfrm>
            <a:off x="1531350" y="1866075"/>
            <a:ext cx="65838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First Quarter: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Does Weather impact Attendance or Home Team Performance?</a:t>
            </a:r>
            <a:endParaRPr sz="1800"/>
          </a:p>
        </p:txBody>
      </p:sp>
      <p:sp>
        <p:nvSpPr>
          <p:cNvPr id="142" name="Shape 142"/>
          <p:cNvSpPr txBox="1"/>
          <p:nvPr/>
        </p:nvSpPr>
        <p:spPr>
          <a:xfrm>
            <a:off x="1476650" y="4244750"/>
            <a:ext cx="6969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Fourth Quarter: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Was Tom Brady Guilty of Deflating Footballs?</a:t>
            </a:r>
            <a:endParaRPr sz="1800"/>
          </a:p>
        </p:txBody>
      </p:sp>
      <p:sp>
        <p:nvSpPr>
          <p:cNvPr id="143" name="Shape 143"/>
          <p:cNvSpPr txBox="1"/>
          <p:nvPr/>
        </p:nvSpPr>
        <p:spPr>
          <a:xfrm>
            <a:off x="1531350" y="2702725"/>
            <a:ext cx="6010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Second Quarter: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Does Weather impact Play Selection?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531350" y="3426975"/>
            <a:ext cx="6348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Third Quarter: </a:t>
            </a: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Does Weather affect Score?</a:t>
            </a:r>
            <a:endParaRPr sz="1800"/>
          </a:p>
        </p:txBody>
      </p:sp>
      <p:sp>
        <p:nvSpPr>
          <p:cNvPr id="145" name="Shape 145"/>
          <p:cNvSpPr txBox="1"/>
          <p:nvPr/>
        </p:nvSpPr>
        <p:spPr>
          <a:xfrm>
            <a:off x="1507650" y="5062567"/>
            <a:ext cx="6348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Overtime: Bonus Analysis</a:t>
            </a:r>
            <a:endParaRPr sz="1800"/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74281" y="1223707"/>
            <a:ext cx="520886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55256" y="2039307"/>
            <a:ext cx="520886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74281" y="2823907"/>
            <a:ext cx="520886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55256" y="3563307"/>
            <a:ext cx="520886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74281" y="4347907"/>
            <a:ext cx="520886" cy="3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1944">
            <a:off x="655256" y="5163507"/>
            <a:ext cx="520886" cy="3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Fourth Quarter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Was Tom Brady Guilty of Deflating Footballs?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Tom Brady Kisses His Son on the Lips!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26" name="Shape 326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Shape 327"/>
          <p:cNvPicPr preferRelativeResize="0"/>
          <p:nvPr/>
        </p:nvPicPr>
        <p:blipFill rotWithShape="1">
          <a:blip r:embed="rId3">
            <a:alphaModFix/>
          </a:blip>
          <a:srcRect b="0" l="48804" r="0" t="0"/>
          <a:stretch/>
        </p:blipFill>
        <p:spPr>
          <a:xfrm>
            <a:off x="2359925" y="1361825"/>
            <a:ext cx="4283766" cy="439288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Tom Brady Wears UGG Boots!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35" name="Shape 33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25" y="1129126"/>
            <a:ext cx="4986776" cy="34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200" y="1937375"/>
            <a:ext cx="3545650" cy="4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Tom Brady Cries Like a Baby!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45" name="Shape 34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75" y="1122025"/>
            <a:ext cx="8262850" cy="48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But...is Tom Brady a Cheater?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54" name="Shape 354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150" y="942200"/>
            <a:ext cx="6768950" cy="51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9" y="1089975"/>
            <a:ext cx="8047199" cy="5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641800" y="96775"/>
            <a:ext cx="8047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There’s No Statistical Advantage to Deflate Footballs (when you’re Tom Brady)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66" name="Shape 366"/>
          <p:cNvCxnSpPr/>
          <p:nvPr/>
        </p:nvCxnSpPr>
        <p:spPr>
          <a:xfrm>
            <a:off x="4294850" y="10118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Shape 3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799" y="1089975"/>
            <a:ext cx="8047199" cy="52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Shape 372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Take THAT</a:t>
            </a: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, Goodell 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75" name="Shape 37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000" y="1645450"/>
            <a:ext cx="1309400" cy="34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650" y="1461925"/>
            <a:ext cx="1309400" cy="3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5300" y="1608212"/>
            <a:ext cx="1309400" cy="34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0" l="14006" r="14056" t="0"/>
          <a:stretch/>
        </p:blipFill>
        <p:spPr>
          <a:xfrm>
            <a:off x="1757713" y="889700"/>
            <a:ext cx="5480175" cy="5078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1186250" y="47375"/>
            <a:ext cx="6623100" cy="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GOAT</a:t>
            </a:r>
            <a:endParaRPr sz="3000"/>
          </a:p>
        </p:txBody>
      </p:sp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76904">
            <a:off x="2425442" y="1047955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726871">
            <a:off x="2040079" y="3460967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506421">
            <a:off x="2271718" y="4805067"/>
            <a:ext cx="917574" cy="91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54875">
            <a:off x="5506217" y="1047942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12386">
            <a:off x="6110267" y="2162780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39947">
            <a:off x="5666667" y="3470880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80240">
            <a:off x="5836917" y="4803167"/>
            <a:ext cx="917575" cy="9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700000">
            <a:off x="1936104" y="2176017"/>
            <a:ext cx="917575" cy="91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Shape 39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Shape 401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Overtime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Linear Regression Analysis of Weather Attributes’ Effect on Total Score</a:t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02" name="Shape 4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Shape 408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Shape 4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900" y="162700"/>
            <a:ext cx="6865509" cy="56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/>
          <p:nvPr/>
        </p:nvSpPr>
        <p:spPr>
          <a:xfrm>
            <a:off x="2506350" y="5857100"/>
            <a:ext cx="47574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Root Mean Squared Error: </a:t>
            </a:r>
            <a:r>
              <a:rPr lang="en-US" sz="2400">
                <a:solidFill>
                  <a:srgbClr val="FF0000"/>
                </a:solidFill>
              </a:rPr>
              <a:t>14.42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Sources and Data Massaging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/>
        </p:nvSpPr>
        <p:spPr>
          <a:xfrm>
            <a:off x="0" y="6410066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Shape 417"/>
          <p:cNvSpPr txBox="1"/>
          <p:nvPr/>
        </p:nvSpPr>
        <p:spPr>
          <a:xfrm>
            <a:off x="2653450" y="4561050"/>
            <a:ext cx="4065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Questions?</a:t>
            </a:r>
            <a:endParaRPr sz="6000"/>
          </a:p>
        </p:txBody>
      </p:sp>
      <p:pic>
        <p:nvPicPr>
          <p:cNvPr id="418" name="Shape 4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913" y="1313700"/>
            <a:ext cx="5048175" cy="28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/>
        </p:nvSpPr>
        <p:spPr>
          <a:xfrm>
            <a:off x="185400" y="77025"/>
            <a:ext cx="8768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We Had to Massage our Data Like Tom Brady’s Ego After a Super Bowl Loss to the Eagles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66" name="Shape 166"/>
          <p:cNvCxnSpPr/>
          <p:nvPr/>
        </p:nvCxnSpPr>
        <p:spPr>
          <a:xfrm>
            <a:off x="4294850" y="10118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Shape 167"/>
          <p:cNvSpPr txBox="1"/>
          <p:nvPr/>
        </p:nvSpPr>
        <p:spPr>
          <a:xfrm>
            <a:off x="277125" y="1132900"/>
            <a:ext cx="5546700" cy="51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NFL makes it harder to acquire their data versus other professional leagues 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Used variety of different data sources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○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GitHub repositories - game outcome and play by play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○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Pro Football Reference - game attendance data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○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Wikipedia - stadium coordinates and capacity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○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Dark Sky API - combine game outcome data with weather attributes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Saved everything back to normalized csv files for easy use in project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Removed games played in domes from analysis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556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fair Display"/>
              <a:buChar char="●"/>
            </a:pPr>
            <a:r>
              <a:rPr lang="en-US" sz="2000">
                <a:latin typeface="Playfair Display"/>
                <a:ea typeface="Playfair Display"/>
                <a:cs typeface="Playfair Display"/>
                <a:sym typeface="Playfair Display"/>
              </a:rPr>
              <a:t>Created bins (buckets) for different weather attributes like temp, wind</a:t>
            </a:r>
            <a:endParaRPr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246" y="1739050"/>
            <a:ext cx="2296205" cy="7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599" y="3819125"/>
            <a:ext cx="1274401" cy="156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3700" y="3819113"/>
            <a:ext cx="1274400" cy="127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5225" y="2906461"/>
            <a:ext cx="3288974" cy="478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/>
        </p:nvSpPr>
        <p:spPr>
          <a:xfrm>
            <a:off x="0" y="-25"/>
            <a:ext cx="2508000" cy="68580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3753350" y="1836325"/>
            <a:ext cx="5128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First Quarter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Does Weather Impact Attendance or Home Team Performance?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700" y="2211150"/>
            <a:ext cx="2393090" cy="2250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NFL Stadium Locations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550" y="783350"/>
            <a:ext cx="8322901" cy="544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600" y="1872325"/>
            <a:ext cx="530850" cy="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/>
        </p:nvSpPr>
        <p:spPr>
          <a:xfrm>
            <a:off x="767150" y="77025"/>
            <a:ext cx="8026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NFL Stadium Capacity Density Plot with Histogram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96" name="Shape 196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Shape 197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50" y="992925"/>
            <a:ext cx="8179705" cy="526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/>
        </p:nvSpPr>
        <p:spPr>
          <a:xfrm>
            <a:off x="919550" y="77025"/>
            <a:ext cx="7614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NFL Fans are Tough As Nails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5" name="Shape 205"/>
          <p:cNvCxnSpPr/>
          <p:nvPr/>
        </p:nvCxnSpPr>
        <p:spPr>
          <a:xfrm>
            <a:off x="4294850" y="7070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Shape 206"/>
          <p:cNvSpPr txBox="1"/>
          <p:nvPr/>
        </p:nvSpPr>
        <p:spPr>
          <a:xfrm>
            <a:off x="47550" y="1646550"/>
            <a:ext cx="3066300" cy="3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On average, stadiums are filled closer to capacity when the temperature is colder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048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Fans attend games more often later in the season when the temperature is colder, but the stakes are higher</a:t>
            </a:r>
            <a:endParaRPr sz="1200"/>
          </a:p>
        </p:txBody>
      </p:sp>
      <p:sp>
        <p:nvSpPr>
          <p:cNvPr id="207" name="Shape 207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850" y="840525"/>
            <a:ext cx="5877749" cy="54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>
            <a:off x="392300" y="112775"/>
            <a:ext cx="8669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Playfair Display"/>
                <a:ea typeface="Playfair Display"/>
                <a:cs typeface="Playfair Display"/>
                <a:sym typeface="Playfair Display"/>
              </a:rPr>
              <a:t>It’s Getting Hot In Here: Home Teams Thrive in the Heat</a:t>
            </a:r>
            <a:endParaRPr sz="2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15" name="Shape 215"/>
          <p:cNvCxnSpPr/>
          <p:nvPr/>
        </p:nvCxnSpPr>
        <p:spPr>
          <a:xfrm>
            <a:off x="4294850" y="774133"/>
            <a:ext cx="864300" cy="0"/>
          </a:xfrm>
          <a:prstGeom prst="straightConnector1">
            <a:avLst/>
          </a:prstGeom>
          <a:noFill/>
          <a:ln cap="flat" cmpd="sng" w="38100">
            <a:solidFill>
              <a:srgbClr val="D3343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Shape 216"/>
          <p:cNvSpPr txBox="1"/>
          <p:nvPr/>
        </p:nvSpPr>
        <p:spPr>
          <a:xfrm>
            <a:off x="392300" y="5726225"/>
            <a:ext cx="86694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Playfair Display"/>
                <a:ea typeface="Playfair Display"/>
                <a:cs typeface="Playfair Display"/>
                <a:sym typeface="Playfair Display"/>
              </a:rPr>
              <a:t>Home Teams performed the best when the average game temperature reached its highest point at the beginning of November</a:t>
            </a:r>
            <a:endParaRPr sz="18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17" name="Shape 217"/>
          <p:cNvSpPr/>
          <p:nvPr/>
        </p:nvSpPr>
        <p:spPr>
          <a:xfrm>
            <a:off x="0" y="6409491"/>
            <a:ext cx="9144000" cy="448500"/>
          </a:xfrm>
          <a:prstGeom prst="rect">
            <a:avLst/>
          </a:prstGeom>
          <a:solidFill>
            <a:srgbClr val="123B6D"/>
          </a:solidFill>
          <a:ln cap="flat" cmpd="sng" w="9525">
            <a:solidFill>
              <a:srgbClr val="317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0" y="0"/>
            <a:ext cx="185400" cy="6858000"/>
          </a:xfrm>
          <a:prstGeom prst="rect">
            <a:avLst/>
          </a:prstGeom>
          <a:solidFill>
            <a:srgbClr val="C93732"/>
          </a:solidFill>
          <a:ln cap="flat" cmpd="sng" w="9525">
            <a:solidFill>
              <a:srgbClr val="D334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800" y="876275"/>
            <a:ext cx="8653800" cy="4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